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media/image28.jpeg" ContentType="image/jpe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jpeg" ContentType="image/jpeg"/>
  <Override PartName="/ppt/media/image5.png" ContentType="image/png"/>
  <Override PartName="/ppt/media/image7.png" ContentType="image/png"/>
  <Override PartName="/ppt/media/image8.png" ContentType="image/png"/>
  <Override PartName="/ppt/media/image23.jpeg" ContentType="image/jpeg"/>
  <Override PartName="/ppt/media/image9.png" ContentType="image/png"/>
  <Override PartName="/ppt/media/image10.png" ContentType="image/png"/>
  <Override PartName="/ppt/media/image29.jpeg" ContentType="image/jpeg"/>
  <Override PartName="/ppt/media/image11.png" ContentType="image/png"/>
  <Override PartName="/ppt/media/image12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35.jpeg" ContentType="image/jpeg"/>
  <Override PartName="/ppt/media/image16.png" ContentType="image/png"/>
  <Override PartName="/ppt/media/image17.png" ContentType="image/png"/>
  <Override PartName="/ppt/media/image24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請按這裡移動投影片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zh-TW" sz="2000" spc="-1" strike="noStrike">
                <a:latin typeface="Arial"/>
              </a:rPr>
              <a:t>請按這裡編輯備註格式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&lt;頁首&gt;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&lt;日期/時間&gt;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&lt;頁尾&gt;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EDECC9B-55C4-4C14-9CD0-285D2F7B8E1D}" type="slidenum">
              <a:rPr b="0" lang="en-US" sz="1400" spc="-1" strike="noStrike">
                <a:latin typeface="Times New Roman"/>
              </a:rPr>
              <a:t>&lt;編號&gt;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解題方式是～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紅色的有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~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黃色的有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~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綠色的有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~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藍色的有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~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計算後，最後得出來的答案是～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我們最後一關的故事內容大概是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...(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一句話，盡量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30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字以內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這是我們最後一關的題目設計，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我們運用「       」來設計題目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我們題目呈現的方式是用～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題目內容是～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提示有～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解題方式是～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最後得出來的答案是～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我們所設計的實境解謎故事背景是</a:t>
            </a:r>
            <a:r>
              <a:rPr b="0" lang="en-US" sz="1100" spc="-1" strike="noStrike">
                <a:latin typeface="Arial"/>
              </a:rPr>
              <a:t>...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(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一句話，盡量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30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字以內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這是我們第一關的故事，內容大概是</a:t>
            </a:r>
            <a:r>
              <a:rPr b="0" lang="en-US" sz="1100" spc="-1" strike="noStrike">
                <a:latin typeface="Arial"/>
              </a:rPr>
              <a:t>...(</a:t>
            </a:r>
            <a:r>
              <a:rPr b="0" lang="zh-TW" sz="1100" spc="-1" strike="noStrike">
                <a:latin typeface="Arial"/>
              </a:rPr>
              <a:t>一句話</a:t>
            </a:r>
            <a:r>
              <a:rPr b="0" lang="en-US" sz="1100" spc="-1" strike="noStrike">
                <a:latin typeface="Arial"/>
              </a:rPr>
              <a:t>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這是我們第一關的題目設計，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我們運用「       」來設計題目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我們題目呈現的方式是用～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題目內容是～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提示有～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解題方式是～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最後得出來的答案是～</a:t>
            </a: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這是我們第二關的故事，內容大概是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...(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一句話，盡量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30</a:t>
            </a: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字以內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這是我們第二關的題目設計，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latin typeface="Arial"/>
              </a:rPr>
              <a:t>我們運用「       」來設計題目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我們題目呈現的方式是用～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題目內容是～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1100" spc="-1" strike="noStrike">
                <a:solidFill>
                  <a:srgbClr val="000000"/>
                </a:solidFill>
                <a:latin typeface="Arial"/>
              </a:rPr>
              <a:t>提示有～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1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zh-TW" sz="52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4D0FC2B-9B5E-461F-BC90-594BD2C018F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4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zh-TW" sz="2800" spc="-1" strike="noStrike">
                <a:solidFill>
                  <a:srgbClr val="000000"/>
                </a:solidFill>
                <a:latin typeface="Arial"/>
              </a:rPr>
              <a:t>請按這裡編輯題名文字格式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請按這裡編輯大綱文字格式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第二個大綱層次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第三個大綱層次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第四個大綱層次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第五個大綱層次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第六個大綱層次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Arial"/>
              </a:rPr>
              <a:t>第七個大綱層次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0E7626F-9938-49E2-B989-70457E5DEB5E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&lt;編號&gt;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jpe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jpeg"/><Relationship Id="rId7" Type="http://schemas.openxmlformats.org/officeDocument/2006/relationships/slideLayout" Target="../slideLayouts/slideLayout15.xml"/><Relationship Id="rId8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54;p13"/>
          <p:cNvSpPr txBox="1"/>
          <p:nvPr/>
        </p:nvSpPr>
        <p:spPr>
          <a:xfrm>
            <a:off x="311760" y="744480"/>
            <a:ext cx="8520120" cy="24487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zh-TW" sz="5200" spc="-1" strike="noStrike">
                <a:solidFill>
                  <a:srgbClr val="000000"/>
                </a:solidFill>
                <a:latin typeface="Arial"/>
                <a:ea typeface="Arial"/>
              </a:rPr>
              <a:t>第二組 「魔法三明治之謎」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50000"/>
              </a:lnSpc>
              <a:tabLst>
                <a:tab algn="l" pos="0"/>
              </a:tabLst>
            </a:pPr>
            <a:r>
              <a:rPr b="0" lang="zh-TW" sz="5200" spc="-1" strike="noStrike">
                <a:solidFill>
                  <a:srgbClr val="000000"/>
                </a:solidFill>
                <a:latin typeface="Arial"/>
                <a:ea typeface="Arial"/>
              </a:rPr>
              <a:t>各關卡介紹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Google Shape;55;p13"/>
          <p:cNvSpPr txBox="1"/>
          <p:nvPr/>
        </p:nvSpPr>
        <p:spPr>
          <a:xfrm>
            <a:off x="311760" y="3498120"/>
            <a:ext cx="8520120" cy="79236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595959"/>
                </a:solidFill>
                <a:latin typeface="Arial"/>
                <a:ea typeface="Arial"/>
              </a:rPr>
              <a:t>111.5.15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42;p22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Google Shape;143;p22"/>
          <p:cNvSpPr txBox="1"/>
          <p:nvPr/>
        </p:nvSpPr>
        <p:spPr>
          <a:xfrm>
            <a:off x="311760" y="1094400"/>
            <a:ext cx="8520120" cy="100080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 fontScale="69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8" name="Google Shape;144;p22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39" name="Google Shape;145;p22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40" name="Google Shape;146;p22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41" name="Google Shape;147;p22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42" name="Google Shape;148;p22"/>
          <p:cNvSpPr txBox="1"/>
          <p:nvPr/>
        </p:nvSpPr>
        <p:spPr>
          <a:xfrm>
            <a:off x="2535840" y="2171880"/>
            <a:ext cx="4432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牆壁上方 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看得到都算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Google Shape;149;p22"/>
          <p:cNvSpPr/>
          <p:nvPr/>
        </p:nvSpPr>
        <p:spPr>
          <a:xfrm>
            <a:off x="756720" y="3410280"/>
            <a:ext cx="674640" cy="62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Google Shape;150;p22"/>
          <p:cNvSpPr/>
          <p:nvPr/>
        </p:nvSpPr>
        <p:spPr>
          <a:xfrm>
            <a:off x="1968120" y="3898800"/>
            <a:ext cx="674640" cy="6282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Google Shape;151;p22"/>
          <p:cNvSpPr/>
          <p:nvPr/>
        </p:nvSpPr>
        <p:spPr>
          <a:xfrm>
            <a:off x="4414680" y="2821320"/>
            <a:ext cx="592200" cy="55152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Google Shape;152;p22"/>
          <p:cNvSpPr/>
          <p:nvPr/>
        </p:nvSpPr>
        <p:spPr>
          <a:xfrm>
            <a:off x="4572000" y="3269520"/>
            <a:ext cx="592200" cy="55152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Google Shape;153;p22"/>
          <p:cNvSpPr/>
          <p:nvPr/>
        </p:nvSpPr>
        <p:spPr>
          <a:xfrm>
            <a:off x="7621920" y="3269520"/>
            <a:ext cx="592200" cy="55152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58;p23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Google Shape;159;p23"/>
          <p:cNvSpPr txBox="1"/>
          <p:nvPr/>
        </p:nvSpPr>
        <p:spPr>
          <a:xfrm>
            <a:off x="311760" y="1094400"/>
            <a:ext cx="8520120" cy="100080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 fontScale="69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Google Shape;160;p23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51" name="Google Shape;161;p23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52" name="Google Shape;162;p23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53" name="Google Shape;163;p23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54" name="Google Shape;164;p23"/>
          <p:cNvSpPr txBox="1"/>
          <p:nvPr/>
        </p:nvSpPr>
        <p:spPr>
          <a:xfrm>
            <a:off x="2535840" y="2171880"/>
            <a:ext cx="4432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牆壁上方 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看得到都算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Google Shape;165;p23"/>
          <p:cNvSpPr/>
          <p:nvPr/>
        </p:nvSpPr>
        <p:spPr>
          <a:xfrm>
            <a:off x="1408320" y="3468600"/>
            <a:ext cx="674640" cy="628200"/>
          </a:xfrm>
          <a:prstGeom prst="ellipse">
            <a:avLst/>
          </a:prstGeom>
          <a:noFill/>
          <a:ln w="9525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Google Shape;166;p23"/>
          <p:cNvSpPr/>
          <p:nvPr/>
        </p:nvSpPr>
        <p:spPr>
          <a:xfrm>
            <a:off x="3376080" y="2821320"/>
            <a:ext cx="674640" cy="628200"/>
          </a:xfrm>
          <a:prstGeom prst="ellipse">
            <a:avLst/>
          </a:prstGeom>
          <a:noFill/>
          <a:ln w="9525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Google Shape;167;p23"/>
          <p:cNvSpPr/>
          <p:nvPr/>
        </p:nvSpPr>
        <p:spPr>
          <a:xfrm>
            <a:off x="7066080" y="2821320"/>
            <a:ext cx="674640" cy="628200"/>
          </a:xfrm>
          <a:prstGeom prst="ellipse">
            <a:avLst/>
          </a:prstGeom>
          <a:noFill/>
          <a:ln w="9525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Google Shape;168;p23"/>
          <p:cNvSpPr/>
          <p:nvPr/>
        </p:nvSpPr>
        <p:spPr>
          <a:xfrm>
            <a:off x="8579880" y="3692880"/>
            <a:ext cx="674640" cy="628200"/>
          </a:xfrm>
          <a:prstGeom prst="ellipse">
            <a:avLst/>
          </a:prstGeom>
          <a:noFill/>
          <a:ln w="9525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Google Shape;169;p23"/>
          <p:cNvSpPr/>
          <p:nvPr/>
        </p:nvSpPr>
        <p:spPr>
          <a:xfrm>
            <a:off x="3982320" y="3898800"/>
            <a:ext cx="674640" cy="628200"/>
          </a:xfrm>
          <a:prstGeom prst="ellipse">
            <a:avLst/>
          </a:prstGeom>
          <a:noFill/>
          <a:ln w="9525">
            <a:solidFill>
              <a:srgbClr val="ffd966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74;p2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Google Shape;175;p24"/>
          <p:cNvSpPr txBox="1"/>
          <p:nvPr/>
        </p:nvSpPr>
        <p:spPr>
          <a:xfrm>
            <a:off x="311760" y="1094400"/>
            <a:ext cx="8520120" cy="100080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 fontScale="69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Google Shape;176;p24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63" name="Google Shape;177;p24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64" name="Google Shape;178;p24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65" name="Google Shape;179;p24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66" name="Google Shape;180;p24"/>
          <p:cNvSpPr txBox="1"/>
          <p:nvPr/>
        </p:nvSpPr>
        <p:spPr>
          <a:xfrm>
            <a:off x="2535840" y="2171880"/>
            <a:ext cx="4432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牆壁上方 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看得到都算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Google Shape;181;p24"/>
          <p:cNvSpPr/>
          <p:nvPr/>
        </p:nvSpPr>
        <p:spPr>
          <a:xfrm>
            <a:off x="151560" y="386424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Google Shape;182;p24"/>
          <p:cNvSpPr/>
          <p:nvPr/>
        </p:nvSpPr>
        <p:spPr>
          <a:xfrm>
            <a:off x="1860840" y="306252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Google Shape;183;p24"/>
          <p:cNvSpPr/>
          <p:nvPr/>
        </p:nvSpPr>
        <p:spPr>
          <a:xfrm>
            <a:off x="3842640" y="291240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Google Shape;184;p24"/>
          <p:cNvSpPr/>
          <p:nvPr/>
        </p:nvSpPr>
        <p:spPr>
          <a:xfrm>
            <a:off x="4053240" y="348372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Google Shape;185;p24"/>
          <p:cNvSpPr/>
          <p:nvPr/>
        </p:nvSpPr>
        <p:spPr>
          <a:xfrm>
            <a:off x="5334480" y="282132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Google Shape;186;p24"/>
          <p:cNvSpPr/>
          <p:nvPr/>
        </p:nvSpPr>
        <p:spPr>
          <a:xfrm>
            <a:off x="5079960" y="348372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Google Shape;187;p24"/>
          <p:cNvSpPr/>
          <p:nvPr/>
        </p:nvSpPr>
        <p:spPr>
          <a:xfrm>
            <a:off x="7457400" y="2571840"/>
            <a:ext cx="674640" cy="628200"/>
          </a:xfrm>
          <a:prstGeom prst="ellipse">
            <a:avLst/>
          </a:prstGeom>
          <a:noFill/>
          <a:ln w="9525">
            <a:solidFill>
              <a:srgbClr val="93c47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92;p2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Google Shape;193;p25"/>
          <p:cNvSpPr txBox="1"/>
          <p:nvPr/>
        </p:nvSpPr>
        <p:spPr>
          <a:xfrm>
            <a:off x="311760" y="1094400"/>
            <a:ext cx="8520120" cy="100080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 fontScale="69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6" name="Google Shape;194;p25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77" name="Google Shape;195;p25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78" name="Google Shape;196;p25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79" name="Google Shape;197;p25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80" name="Google Shape;198;p25"/>
          <p:cNvSpPr txBox="1"/>
          <p:nvPr/>
        </p:nvSpPr>
        <p:spPr>
          <a:xfrm>
            <a:off x="2535840" y="2171880"/>
            <a:ext cx="4432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牆壁上方 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看得到都算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Google Shape;199;p25"/>
          <p:cNvSpPr/>
          <p:nvPr/>
        </p:nvSpPr>
        <p:spPr>
          <a:xfrm>
            <a:off x="1326960" y="274464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Google Shape;200;p25"/>
          <p:cNvSpPr/>
          <p:nvPr/>
        </p:nvSpPr>
        <p:spPr>
          <a:xfrm>
            <a:off x="3326760" y="329256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Google Shape;201;p25"/>
          <p:cNvSpPr/>
          <p:nvPr/>
        </p:nvSpPr>
        <p:spPr>
          <a:xfrm>
            <a:off x="5855760" y="294480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Google Shape;202;p25"/>
          <p:cNvSpPr/>
          <p:nvPr/>
        </p:nvSpPr>
        <p:spPr>
          <a:xfrm>
            <a:off x="7253280" y="357336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Google Shape;203;p25"/>
          <p:cNvSpPr/>
          <p:nvPr/>
        </p:nvSpPr>
        <p:spPr>
          <a:xfrm>
            <a:off x="8157240" y="323784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Google Shape;204;p25"/>
          <p:cNvSpPr/>
          <p:nvPr/>
        </p:nvSpPr>
        <p:spPr>
          <a:xfrm>
            <a:off x="3706200" y="375084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Google Shape;205;p25"/>
          <p:cNvSpPr/>
          <p:nvPr/>
        </p:nvSpPr>
        <p:spPr>
          <a:xfrm>
            <a:off x="5569200" y="3866400"/>
            <a:ext cx="674640" cy="6282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Google Shape;206;p25"/>
          <p:cNvSpPr/>
          <p:nvPr/>
        </p:nvSpPr>
        <p:spPr>
          <a:xfrm>
            <a:off x="6666480" y="4379400"/>
            <a:ext cx="2286720" cy="579240"/>
          </a:xfrm>
          <a:prstGeom prst="rect">
            <a:avLst/>
          </a:prstGeom>
          <a:solidFill>
            <a:srgbClr val="ead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最後答案：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25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211;p2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最終任務故事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Google Shape;212;p26"/>
          <p:cNvSpPr txBox="1"/>
          <p:nvPr/>
        </p:nvSpPr>
        <p:spPr>
          <a:xfrm>
            <a:off x="311760" y="966600"/>
            <a:ext cx="8520120" cy="395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阿偉解完謎題之後，拿到魔法三明治想和彬彬一起分享並問他爺爺怎了，彬彬說：他是名學校的工作人員，他已經退休了。他之前工作地方的其他員工莫名其妙地消失了。他最近收到了一封信上面寫著：「員工並沒有消失，他們一直都在。」他覺得很神奇，所以又回到了靜思區想一探究竟。你扮演爺爺來到靜思區，你突然感覺背後涼涼的，你走了幾步，發現了一張紙條，上面長滿一堆藍色的毛，你快步離開，你走至「水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」旁邊看到了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x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老師，這好像是失蹤的其中一名員工，你走著走著，看到牆角有張紙，這或許又是另一個線索。這時一個全身毛茸茸、藍色的怪物突然出現在你面前，你才驚覺這是以前公司的吉祥物「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Huggy Wuggy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」他因為工作人員為了把它做成更好的玩具，但是由於失敗才變成這樣的。你拔腿就跑，跑到門前。這時門突然鎖住了，你趕快拿出紙條，密碼或許在這裡，</a:t>
            </a:r>
            <a:r>
              <a:rPr b="0" lang="en-US" sz="1900" spc="-1" strike="noStrike">
                <a:solidFill>
                  <a:srgbClr val="595959"/>
                </a:solidFill>
                <a:latin typeface="Arial"/>
                <a:ea typeface="Arial"/>
              </a:rPr>
              <a:t>Huggy</a:t>
            </a:r>
            <a:r>
              <a:rPr b="0" lang="zh-TW" sz="1900" spc="-1" strike="noStrike">
                <a:solidFill>
                  <a:srgbClr val="595959"/>
                </a:solidFill>
                <a:latin typeface="Arial"/>
                <a:ea typeface="Arial"/>
              </a:rPr>
              <a:t>快追上了，快解出密碼逃出去吧！</a:t>
            </a:r>
            <a:endParaRPr b="0" lang="en-US" sz="19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217;p2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最終任務題目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Google Shape;218;p27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找出逃出去的出口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非中文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Google Shape;219;p27"/>
          <p:cNvSpPr/>
          <p:nvPr/>
        </p:nvSpPr>
        <p:spPr>
          <a:xfrm>
            <a:off x="4036680" y="32400"/>
            <a:ext cx="4838040" cy="975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設計方式：順序、缺漏、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                 </a:t>
            </a: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其他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文字敘述法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)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4" name="Google Shape;220;p27"/>
          <p:cNvSpPr/>
          <p:nvPr/>
        </p:nvSpPr>
        <p:spPr>
          <a:xfrm>
            <a:off x="4036680" y="924480"/>
            <a:ext cx="4838040" cy="579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呈現方式：文字解謎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95" name="Google Shape;221;p27"/>
          <p:cNvSpPr/>
          <p:nvPr/>
        </p:nvSpPr>
        <p:spPr>
          <a:xfrm>
            <a:off x="2683080" y="1969920"/>
            <a:ext cx="2943720" cy="20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謀殺是最後的出口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頭腦是最好的口才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感情是困難的是非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戀情是神祕的秘密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家人是溫暖的碼頭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226;p2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最終任務提示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Google Shape;227;p28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找出逃出去的出口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非中文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Google Shape;228;p28"/>
          <p:cNvSpPr txBox="1"/>
          <p:nvPr/>
        </p:nvSpPr>
        <p:spPr>
          <a:xfrm>
            <a:off x="5396040" y="677520"/>
            <a:ext cx="216000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English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Google Shape;229;p28"/>
          <p:cNvSpPr/>
          <p:nvPr/>
        </p:nvSpPr>
        <p:spPr>
          <a:xfrm>
            <a:off x="2683080" y="1969920"/>
            <a:ext cx="2943720" cy="20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謀殺是最後的出口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頭腦是最好的口才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感情是困難的是非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戀情是神祕的秘密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家人是溫暖的碼頭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34;p2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最終任務提示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Google Shape;235;p2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找出逃出去的出口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非中文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Google Shape;236;p29"/>
          <p:cNvSpPr/>
          <p:nvPr/>
        </p:nvSpPr>
        <p:spPr>
          <a:xfrm>
            <a:off x="6266520" y="4320360"/>
            <a:ext cx="2670480" cy="579240"/>
          </a:xfrm>
          <a:prstGeom prst="rect">
            <a:avLst/>
          </a:prstGeom>
          <a:solidFill>
            <a:srgbClr val="ead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最後答案：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EXIT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203" name="Google Shape;237;p29"/>
          <p:cNvSpPr/>
          <p:nvPr/>
        </p:nvSpPr>
        <p:spPr>
          <a:xfrm>
            <a:off x="2683080" y="1969920"/>
            <a:ext cx="2943720" cy="201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謀殺是最後的出口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頭腦是最好的口才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感情是困難的是非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戀情是神祕的秘密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000000"/>
                </a:solidFill>
                <a:latin typeface="Arial"/>
                <a:ea typeface="Arial"/>
              </a:rPr>
              <a:t>家人是溫暖的碼頭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04" name="Google Shape;238;p29"/>
          <p:cNvSpPr txBox="1"/>
          <p:nvPr/>
        </p:nvSpPr>
        <p:spPr>
          <a:xfrm>
            <a:off x="5396040" y="677520"/>
            <a:ext cx="216000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English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60;p14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故事背景與最終任務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Google Shape;61;p14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有一個人叫阿偉，他聽說頂埔國小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100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年前創校時，埋藏了一個很好吃的魔法三明治。他很想要吃，於是去詢問校長，怎麼樣能吃到三明治。校長說：「我知道三明治在哪，但是你得先解決學校的兩個問題，就能吃到好吃的三明治。」於是阿偉就出發去解謎了。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66;p15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第一關故事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Google Shape;67;p15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阿偉遇到朋友彬彬，彬彬很愛亂丟垃圾在操場。操場之神為了處罰他，要他一直跑操場，他和阿偉大喊，自己已經跑了整個早上，再也不敢亂丟垃圾了。請你幫助阿偉救出彬彬！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72;p16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第一關題目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Google Shape;73;p16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要救出彬彬，必須念出一段密碼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五位數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，請你利用手上的色紙和腳下的跑道，找出密碼，救出彬彬！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74;p16"/>
          <p:cNvSpPr/>
          <p:nvPr/>
        </p:nvSpPr>
        <p:spPr>
          <a:xfrm>
            <a:off x="3759120" y="33840"/>
            <a:ext cx="4989600" cy="579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設計方式：順序、景物對照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93" name="Google Shape;75;p16" descr=""/>
          <p:cNvPicPr/>
          <p:nvPr/>
        </p:nvPicPr>
        <p:blipFill>
          <a:blip r:embed="rId1"/>
          <a:srcRect l="62571" t="56457" r="21193" b="16557"/>
          <a:stretch/>
        </p:blipFill>
        <p:spPr>
          <a:xfrm rot="16200000">
            <a:off x="113760" y="2991240"/>
            <a:ext cx="1000080" cy="934920"/>
          </a:xfrm>
          <a:prstGeom prst="rect">
            <a:avLst/>
          </a:prstGeom>
          <a:ln w="0">
            <a:noFill/>
          </a:ln>
        </p:spPr>
      </p:pic>
      <p:pic>
        <p:nvPicPr>
          <p:cNvPr id="94" name="Google Shape;76;p16" descr=""/>
          <p:cNvPicPr/>
          <p:nvPr/>
        </p:nvPicPr>
        <p:blipFill>
          <a:blip r:embed="rId2"/>
          <a:srcRect l="58061" t="56689" r="30984" b="24602"/>
          <a:stretch/>
        </p:blipFill>
        <p:spPr>
          <a:xfrm rot="16200000">
            <a:off x="1148760" y="2977560"/>
            <a:ext cx="1002240" cy="962280"/>
          </a:xfrm>
          <a:prstGeom prst="rect">
            <a:avLst/>
          </a:prstGeom>
          <a:ln w="0">
            <a:noFill/>
          </a:ln>
        </p:spPr>
      </p:pic>
      <p:pic>
        <p:nvPicPr>
          <p:cNvPr id="95" name="Google Shape;77;p16" descr=""/>
          <p:cNvPicPr/>
          <p:nvPr/>
        </p:nvPicPr>
        <p:blipFill>
          <a:blip r:embed="rId3"/>
          <a:srcRect l="58196" t="58447" r="30642" b="24624"/>
          <a:stretch/>
        </p:blipFill>
        <p:spPr>
          <a:xfrm rot="16200000">
            <a:off x="2143440" y="3013200"/>
            <a:ext cx="1020960" cy="87048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78;p16" descr=""/>
          <p:cNvPicPr/>
          <p:nvPr/>
        </p:nvPicPr>
        <p:blipFill>
          <a:blip r:embed="rId4"/>
          <a:srcRect l="58036" t="57918" r="31403" b="24379"/>
          <a:stretch/>
        </p:blipFill>
        <p:spPr>
          <a:xfrm rot="16200000">
            <a:off x="3149280" y="2965680"/>
            <a:ext cx="965880" cy="910800"/>
          </a:xfrm>
          <a:prstGeom prst="rect">
            <a:avLst/>
          </a:prstGeom>
          <a:ln w="0">
            <a:noFill/>
          </a:ln>
        </p:spPr>
      </p:pic>
      <p:pic>
        <p:nvPicPr>
          <p:cNvPr id="97" name="Google Shape;79;p16" descr=""/>
          <p:cNvPicPr/>
          <p:nvPr/>
        </p:nvPicPr>
        <p:blipFill>
          <a:blip r:embed="rId5"/>
          <a:srcRect l="58324" t="59409" r="30554" b="24926"/>
          <a:stretch/>
        </p:blipFill>
        <p:spPr>
          <a:xfrm rot="16200000">
            <a:off x="4069080" y="3018240"/>
            <a:ext cx="1017360" cy="805680"/>
          </a:xfrm>
          <a:prstGeom prst="rect">
            <a:avLst/>
          </a:prstGeom>
          <a:ln w="0">
            <a:noFill/>
          </a:ln>
        </p:spPr>
      </p:pic>
      <p:pic>
        <p:nvPicPr>
          <p:cNvPr id="98" name="Google Shape;80;p16" descr=""/>
          <p:cNvPicPr/>
          <p:nvPr/>
        </p:nvPicPr>
        <p:blipFill>
          <a:blip r:embed="rId6"/>
          <a:srcRect l="0" t="12305" r="0" b="12429"/>
          <a:stretch/>
        </p:blipFill>
        <p:spPr>
          <a:xfrm>
            <a:off x="4980960" y="2750400"/>
            <a:ext cx="4075560" cy="2299320"/>
          </a:xfrm>
          <a:prstGeom prst="rect">
            <a:avLst/>
          </a:prstGeom>
          <a:ln w="0">
            <a:noFill/>
          </a:ln>
        </p:spPr>
      </p:pic>
      <p:sp>
        <p:nvSpPr>
          <p:cNvPr id="99" name="Google Shape;81;p16"/>
          <p:cNvSpPr/>
          <p:nvPr/>
        </p:nvSpPr>
        <p:spPr>
          <a:xfrm>
            <a:off x="3759120" y="618840"/>
            <a:ext cx="4989600" cy="579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呈現方式：文字解謎、數字密碼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86;p17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第一關提示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Google Shape;87;p17"/>
          <p:cNvSpPr txBox="1"/>
          <p:nvPr/>
        </p:nvSpPr>
        <p:spPr>
          <a:xfrm>
            <a:off x="123840" y="1017720"/>
            <a:ext cx="4936680" cy="412524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題目：密碼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五位數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" name="Google Shape;88;p17" descr=""/>
          <p:cNvPicPr/>
          <p:nvPr/>
        </p:nvPicPr>
        <p:blipFill>
          <a:blip r:embed="rId1"/>
          <a:srcRect l="62571" t="56457" r="21193" b="16557"/>
          <a:stretch/>
        </p:blipFill>
        <p:spPr>
          <a:xfrm rot="16200000">
            <a:off x="200880" y="1684800"/>
            <a:ext cx="1000080" cy="934920"/>
          </a:xfrm>
          <a:prstGeom prst="rect">
            <a:avLst/>
          </a:prstGeom>
          <a:ln w="0">
            <a:noFill/>
          </a:ln>
        </p:spPr>
      </p:pic>
      <p:pic>
        <p:nvPicPr>
          <p:cNvPr id="103" name="Google Shape;89;p17" descr=""/>
          <p:cNvPicPr/>
          <p:nvPr/>
        </p:nvPicPr>
        <p:blipFill>
          <a:blip r:embed="rId2"/>
          <a:srcRect l="58061" t="56689" r="30984" b="24602"/>
          <a:stretch/>
        </p:blipFill>
        <p:spPr>
          <a:xfrm rot="16200000">
            <a:off x="1235880" y="1671120"/>
            <a:ext cx="1002240" cy="962280"/>
          </a:xfrm>
          <a:prstGeom prst="rect">
            <a:avLst/>
          </a:prstGeom>
          <a:ln w="0">
            <a:noFill/>
          </a:ln>
        </p:spPr>
      </p:pic>
      <p:pic>
        <p:nvPicPr>
          <p:cNvPr id="104" name="Google Shape;90;p17" descr=""/>
          <p:cNvPicPr/>
          <p:nvPr/>
        </p:nvPicPr>
        <p:blipFill>
          <a:blip r:embed="rId3"/>
          <a:srcRect l="58196" t="58447" r="30642" b="24624"/>
          <a:stretch/>
        </p:blipFill>
        <p:spPr>
          <a:xfrm rot="16200000">
            <a:off x="2230560" y="1717200"/>
            <a:ext cx="1020960" cy="870480"/>
          </a:xfrm>
          <a:prstGeom prst="rect">
            <a:avLst/>
          </a:prstGeom>
          <a:ln w="0">
            <a:noFill/>
          </a:ln>
        </p:spPr>
      </p:pic>
      <p:pic>
        <p:nvPicPr>
          <p:cNvPr id="105" name="Google Shape;91;p17" descr=""/>
          <p:cNvPicPr/>
          <p:nvPr/>
        </p:nvPicPr>
        <p:blipFill>
          <a:blip r:embed="rId4"/>
          <a:srcRect l="58036" t="57918" r="31403" b="24379"/>
          <a:stretch/>
        </p:blipFill>
        <p:spPr>
          <a:xfrm rot="16200000">
            <a:off x="3236400" y="1697040"/>
            <a:ext cx="965880" cy="910800"/>
          </a:xfrm>
          <a:prstGeom prst="rect">
            <a:avLst/>
          </a:prstGeom>
          <a:ln w="0">
            <a:noFill/>
          </a:ln>
        </p:spPr>
      </p:pic>
      <p:pic>
        <p:nvPicPr>
          <p:cNvPr id="106" name="Google Shape;92;p17" descr=""/>
          <p:cNvPicPr/>
          <p:nvPr/>
        </p:nvPicPr>
        <p:blipFill>
          <a:blip r:embed="rId5"/>
          <a:srcRect l="58324" t="59409" r="30554" b="24926"/>
          <a:stretch/>
        </p:blipFill>
        <p:spPr>
          <a:xfrm rot="16200000">
            <a:off x="4063320" y="1749600"/>
            <a:ext cx="1017360" cy="805680"/>
          </a:xfrm>
          <a:prstGeom prst="rect">
            <a:avLst/>
          </a:prstGeom>
          <a:ln w="0">
            <a:noFill/>
          </a:ln>
        </p:spPr>
      </p:pic>
      <p:pic>
        <p:nvPicPr>
          <p:cNvPr id="107" name="Google Shape;93;p17" descr=""/>
          <p:cNvPicPr/>
          <p:nvPr/>
        </p:nvPicPr>
        <p:blipFill>
          <a:blip r:embed="rId6"/>
          <a:srcRect l="0" t="12305" r="0" b="12429"/>
          <a:stretch/>
        </p:blipFill>
        <p:spPr>
          <a:xfrm>
            <a:off x="618840" y="2720160"/>
            <a:ext cx="4075560" cy="2299320"/>
          </a:xfrm>
          <a:prstGeom prst="rect">
            <a:avLst/>
          </a:prstGeom>
          <a:ln w="0">
            <a:noFill/>
          </a:ln>
        </p:spPr>
      </p:pic>
      <p:sp>
        <p:nvSpPr>
          <p:cNvPr id="108" name="Google Shape;94;p17"/>
          <p:cNvSpPr txBox="1"/>
          <p:nvPr/>
        </p:nvSpPr>
        <p:spPr>
          <a:xfrm>
            <a:off x="5319000" y="2635560"/>
            <a:ext cx="4936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97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提示：跑道的英文順序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99;p18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第一關提示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Google Shape;100;p18"/>
          <p:cNvSpPr txBox="1"/>
          <p:nvPr/>
        </p:nvSpPr>
        <p:spPr>
          <a:xfrm>
            <a:off x="123840" y="1017720"/>
            <a:ext cx="4936680" cy="412524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題目：密碼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(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五位數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)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Google Shape;101;p18"/>
          <p:cNvSpPr/>
          <p:nvPr/>
        </p:nvSpPr>
        <p:spPr>
          <a:xfrm>
            <a:off x="5428800" y="4352400"/>
            <a:ext cx="4472640" cy="579240"/>
          </a:xfrm>
          <a:prstGeom prst="rect">
            <a:avLst/>
          </a:prstGeom>
          <a:solidFill>
            <a:srgbClr val="ead1d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最後答案：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31524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12" name="Google Shape;102;p18" descr=""/>
          <p:cNvPicPr/>
          <p:nvPr/>
        </p:nvPicPr>
        <p:blipFill>
          <a:blip r:embed="rId1"/>
          <a:srcRect l="62571" t="56457" r="21193" b="16557"/>
          <a:stretch/>
        </p:blipFill>
        <p:spPr>
          <a:xfrm rot="16200000">
            <a:off x="1189080" y="1684800"/>
            <a:ext cx="1000080" cy="934920"/>
          </a:xfrm>
          <a:prstGeom prst="rect">
            <a:avLst/>
          </a:prstGeom>
          <a:ln w="0">
            <a:noFill/>
          </a:ln>
        </p:spPr>
      </p:pic>
      <p:pic>
        <p:nvPicPr>
          <p:cNvPr id="113" name="Google Shape;103;p18" descr=""/>
          <p:cNvPicPr/>
          <p:nvPr/>
        </p:nvPicPr>
        <p:blipFill>
          <a:blip r:embed="rId2"/>
          <a:srcRect l="58061" t="56689" r="30984" b="24602"/>
          <a:stretch/>
        </p:blipFill>
        <p:spPr>
          <a:xfrm rot="16200000">
            <a:off x="2189520" y="1671120"/>
            <a:ext cx="1002240" cy="962280"/>
          </a:xfrm>
          <a:prstGeom prst="rect">
            <a:avLst/>
          </a:prstGeom>
          <a:ln w="0">
            <a:noFill/>
          </a:ln>
        </p:spPr>
      </p:pic>
      <p:pic>
        <p:nvPicPr>
          <p:cNvPr id="114" name="Google Shape;104;p18" descr=""/>
          <p:cNvPicPr/>
          <p:nvPr/>
        </p:nvPicPr>
        <p:blipFill>
          <a:blip r:embed="rId3"/>
          <a:srcRect l="58196" t="58447" r="30642" b="24624"/>
          <a:stretch/>
        </p:blipFill>
        <p:spPr>
          <a:xfrm rot="16200000">
            <a:off x="3133800" y="1717200"/>
            <a:ext cx="1020960" cy="87048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05;p18" descr=""/>
          <p:cNvPicPr/>
          <p:nvPr/>
        </p:nvPicPr>
        <p:blipFill>
          <a:blip r:embed="rId4"/>
          <a:srcRect l="58036" t="57918" r="31403" b="24379"/>
          <a:stretch/>
        </p:blipFill>
        <p:spPr>
          <a:xfrm rot="16200000">
            <a:off x="4088880" y="1697040"/>
            <a:ext cx="965880" cy="91080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06;p18" descr=""/>
          <p:cNvPicPr/>
          <p:nvPr/>
        </p:nvPicPr>
        <p:blipFill>
          <a:blip r:embed="rId5"/>
          <a:srcRect l="58324" t="59409" r="30554" b="24926"/>
          <a:stretch/>
        </p:blipFill>
        <p:spPr>
          <a:xfrm rot="16200000">
            <a:off x="257040" y="1749600"/>
            <a:ext cx="1017360" cy="80568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07;p18" descr=""/>
          <p:cNvPicPr/>
          <p:nvPr/>
        </p:nvPicPr>
        <p:blipFill>
          <a:blip r:embed="rId6"/>
          <a:srcRect l="0" t="12305" r="0" b="12429"/>
          <a:stretch/>
        </p:blipFill>
        <p:spPr>
          <a:xfrm>
            <a:off x="618840" y="2720160"/>
            <a:ext cx="4075560" cy="2299320"/>
          </a:xfrm>
          <a:prstGeom prst="rect">
            <a:avLst/>
          </a:prstGeom>
          <a:ln w="0">
            <a:noFill/>
          </a:ln>
        </p:spPr>
      </p:pic>
      <p:sp>
        <p:nvSpPr>
          <p:cNvPr id="118" name="Google Shape;108;p18"/>
          <p:cNvSpPr txBox="1"/>
          <p:nvPr/>
        </p:nvSpPr>
        <p:spPr>
          <a:xfrm>
            <a:off x="5319000" y="2635560"/>
            <a:ext cx="4936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97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提示：跑道的英文順序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3;p19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第二關故事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Google Shape;114;p19"/>
          <p:cNvSpPr txBox="1"/>
          <p:nvPr/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阿偉解完第一個謎題後，在學校裡四處尋找謎題，但是都沒有發現。正當他想從大門離開時，聽到一陣哭聲，他循著哭聲來到溜滑梯旁，看見黑曜石公主在哭。阿偉上前詢問，才得知公主的朋友小矮人因為挖礦賺不到錢，所以偷偷到毒品製造廠工作，還想把黑曜石公主抓去人口販賣來賺錢，公主知道後，報警求助，但門必須使用密碼才能打開，請你幫助他們逮捕壞心的小矮人吧！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19;p20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第二關題目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Google Shape;120;p20"/>
          <p:cNvSpPr txBox="1"/>
          <p:nvPr/>
        </p:nvSpPr>
        <p:spPr>
          <a:xfrm>
            <a:off x="311760" y="109440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觀察六邊形各顏色數量，依照紅、黃、綠、藍排出密碼順序。運用乘除符號及括號放入第一階段答案中。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Google Shape;121;p20"/>
          <p:cNvSpPr/>
          <p:nvPr/>
        </p:nvSpPr>
        <p:spPr>
          <a:xfrm>
            <a:off x="3501360" y="0"/>
            <a:ext cx="5409720" cy="579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設計方式：數量、景物對照、添加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124" name="Google Shape;122;p20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25" name="Google Shape;123;p20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26" name="Google Shape;124;p20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125;p20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28" name="Google Shape;126;p20"/>
          <p:cNvSpPr/>
          <p:nvPr/>
        </p:nvSpPr>
        <p:spPr>
          <a:xfrm>
            <a:off x="3501360" y="585000"/>
            <a:ext cx="5409720" cy="579240"/>
          </a:xfrm>
          <a:prstGeom prst="rect">
            <a:avLst/>
          </a:prstGeom>
          <a:solidFill>
            <a:srgbClr val="cfe2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600" spc="-1" strike="noStrike">
                <a:solidFill>
                  <a:srgbClr val="000000"/>
                </a:solidFill>
                <a:latin typeface="Arial"/>
                <a:ea typeface="Arial"/>
              </a:rPr>
              <a:t>呈現方式：數字密碼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31;p21"/>
          <p:cNvSpPr txBox="1"/>
          <p:nvPr/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>
            <a:normAutofit fontScale="97000"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zh-TW" sz="2800" spc="-1" strike="noStrike">
                <a:solidFill>
                  <a:srgbClr val="000000"/>
                </a:solidFill>
                <a:latin typeface="Arial"/>
                <a:ea typeface="Arial"/>
              </a:rPr>
              <a:t>第二關提示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Google Shape;132;p21"/>
          <p:cNvSpPr txBox="1"/>
          <p:nvPr/>
        </p:nvSpPr>
        <p:spPr>
          <a:xfrm>
            <a:off x="311760" y="1094400"/>
            <a:ext cx="8520120" cy="1000800"/>
          </a:xfrm>
          <a:prstGeom prst="rect">
            <a:avLst/>
          </a:prstGeom>
          <a:noFill/>
          <a:ln w="9360">
            <a:solidFill>
              <a:srgbClr val="4285f4"/>
            </a:solidFill>
            <a:round/>
          </a:ln>
        </p:spPr>
        <p:txBody>
          <a:bodyPr tIns="91440" bIns="91440">
            <a:normAutofit fontScale="69000"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題目：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  <a:tabLst>
                <a:tab algn="l" pos="0"/>
              </a:tabLst>
            </a:pP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紅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，黃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=△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，綠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，藍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=○         (△×△)÷(○÷○)=□△        □△=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答案，□△</a:t>
            </a:r>
            <a:r>
              <a:rPr b="0" lang="en-US" sz="1800" spc="-1" strike="noStrike">
                <a:solidFill>
                  <a:srgbClr val="595959"/>
                </a:solidFill>
                <a:latin typeface="Arial"/>
                <a:ea typeface="Arial"/>
              </a:rPr>
              <a:t>&lt;40</a:t>
            </a:r>
            <a:r>
              <a:rPr b="0" lang="zh-TW" sz="1800" spc="-1" strike="noStrike">
                <a:solidFill>
                  <a:srgbClr val="595959"/>
                </a:solidFill>
                <a:latin typeface="Arial"/>
                <a:ea typeface="Arial"/>
              </a:rPr>
              <a:t>，□≠△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1" name="Google Shape;133;p21" descr=""/>
          <p:cNvPicPr/>
          <p:nvPr/>
        </p:nvPicPr>
        <p:blipFill>
          <a:blip r:embed="rId1"/>
          <a:srcRect l="116472" t="5351" r="-116472" b="-5351"/>
          <a:stretch/>
        </p:blipFill>
        <p:spPr>
          <a:xfrm>
            <a:off x="4572000" y="536400"/>
            <a:ext cx="6860880" cy="5142960"/>
          </a:xfrm>
          <a:prstGeom prst="rect">
            <a:avLst/>
          </a:prstGeom>
          <a:ln w="0">
            <a:noFill/>
          </a:ln>
        </p:spPr>
      </p:pic>
      <p:pic>
        <p:nvPicPr>
          <p:cNvPr id="132" name="Google Shape;134;p21" descr=""/>
          <p:cNvPicPr/>
          <p:nvPr/>
        </p:nvPicPr>
        <p:blipFill>
          <a:blip r:embed="rId2"/>
          <a:srcRect l="6991" t="11986" r="27420" b="17588"/>
          <a:stretch/>
        </p:blipFill>
        <p:spPr>
          <a:xfrm>
            <a:off x="6106680" y="2571840"/>
            <a:ext cx="3199680" cy="2575440"/>
          </a:xfrm>
          <a:prstGeom prst="rect">
            <a:avLst/>
          </a:prstGeom>
          <a:ln w="0">
            <a:noFill/>
          </a:ln>
        </p:spPr>
      </p:pic>
      <p:pic>
        <p:nvPicPr>
          <p:cNvPr id="133" name="Google Shape;135;p21" descr=""/>
          <p:cNvPicPr/>
          <p:nvPr/>
        </p:nvPicPr>
        <p:blipFill>
          <a:blip r:embed="rId3"/>
          <a:srcRect l="10395" t="14902" r="25118" b="27263"/>
          <a:stretch/>
        </p:blipFill>
        <p:spPr>
          <a:xfrm>
            <a:off x="-504000" y="2571840"/>
            <a:ext cx="3830400" cy="2575440"/>
          </a:xfrm>
          <a:prstGeom prst="rect">
            <a:avLst/>
          </a:prstGeom>
          <a:ln w="0">
            <a:noFill/>
          </a:ln>
        </p:spPr>
      </p:pic>
      <p:pic>
        <p:nvPicPr>
          <p:cNvPr id="134" name="Google Shape;136;p21" descr=""/>
          <p:cNvPicPr/>
          <p:nvPr/>
        </p:nvPicPr>
        <p:blipFill>
          <a:blip r:embed="rId4"/>
          <a:srcRect l="14442" t="0" r="6035" b="18181"/>
          <a:stretch/>
        </p:blipFill>
        <p:spPr>
          <a:xfrm>
            <a:off x="3326760" y="2571840"/>
            <a:ext cx="3339360" cy="2575440"/>
          </a:xfrm>
          <a:prstGeom prst="rect">
            <a:avLst/>
          </a:prstGeom>
          <a:ln w="0">
            <a:noFill/>
          </a:ln>
        </p:spPr>
      </p:pic>
      <p:sp>
        <p:nvSpPr>
          <p:cNvPr id="135" name="Google Shape;137;p21"/>
          <p:cNvSpPr txBox="1"/>
          <p:nvPr/>
        </p:nvSpPr>
        <p:spPr>
          <a:xfrm>
            <a:off x="2535840" y="2171880"/>
            <a:ext cx="4432680" cy="572400"/>
          </a:xfrm>
          <a:prstGeom prst="rect">
            <a:avLst/>
          </a:prstGeom>
          <a:solidFill>
            <a:srgbClr val="fff2cc"/>
          </a:solidFill>
          <a:ln w="9360">
            <a:solidFill>
              <a:srgbClr val="ffffff"/>
            </a:solidFill>
            <a:round/>
          </a:ln>
        </p:spPr>
        <p:txBody>
          <a:bodyPr tIns="91440" bIns="91440">
            <a:normAutofit fontScale="34000"/>
          </a:bodyPr>
          <a:p>
            <a:pPr>
              <a:lnSpc>
                <a:spcPct val="115000"/>
              </a:lnSpc>
              <a:spcAft>
                <a:spcPts val="1199"/>
              </a:spcAft>
              <a:tabLst>
                <a:tab algn="l" pos="0"/>
              </a:tabLst>
            </a:pP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提示：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1.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牆壁上方 </a:t>
            </a:r>
            <a:r>
              <a:rPr b="0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2.</a:t>
            </a:r>
            <a:r>
              <a:rPr b="0" lang="zh-TW" sz="2400" spc="-1" strike="noStrike">
                <a:solidFill>
                  <a:srgbClr val="595959"/>
                </a:solidFill>
                <a:latin typeface="Arial"/>
                <a:ea typeface="Arial"/>
              </a:rPr>
              <a:t>看得到都算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LibreOffice/7.1.6.2$Windows_X86_64 LibreOffice_project/0e133318fcee89abacd6a7d077e292f1145735c3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zh-TW</dc:language>
  <cp:lastModifiedBy/>
  <dcterms:modified xsi:type="dcterms:W3CDTF">2022-05-14T12:19:23Z</dcterms:modified>
  <cp:revision>1</cp:revision>
  <dc:subject/>
  <dc:title/>
</cp:coreProperties>
</file>